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86" r:id="rId4"/>
    <p:sldId id="287" r:id="rId5"/>
    <p:sldId id="289" r:id="rId6"/>
    <p:sldId id="288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笑波" initials="杨" lastIdx="1" clrIdx="0">
    <p:extLst>
      <p:ext uri="{19B8F6BF-5375-455C-9EA6-DF929625EA0E}">
        <p15:presenceInfo xmlns:p15="http://schemas.microsoft.com/office/powerpoint/2012/main" userId="8f0d08678e54bc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55" autoAdjust="0"/>
  </p:normalViewPr>
  <p:slideViewPr>
    <p:cSldViewPr>
      <p:cViewPr varScale="1">
        <p:scale>
          <a:sx n="64" d="100"/>
          <a:sy n="64" d="100"/>
        </p:scale>
        <p:origin x="135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2FC724-7996-40F6-A6BB-3094B1F8F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7BD023-4C39-4FE2-8807-8F2B279F98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E9DD429-EE39-4031-A2E2-0336A54EC2FA}" type="datetimeFigureOut">
              <a:rPr lang="en-US"/>
              <a:pPr>
                <a:defRPr/>
              </a:pPr>
              <a:t>7/6/2019</a:t>
            </a:fld>
            <a:endParaRPr 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B380AA46-8266-432D-AE8F-D7C70FFF8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C07DFB8C-F42B-41B6-8F38-83D2AB467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D01FAB-D3C3-4453-B877-D6DC64C1B1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11848E-280E-407E-A4A3-971FAD14A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F844284-EE90-46A8-9776-5E6B6BEE4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DengXia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DengXia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DengXia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DengXia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DengXia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89651-614C-4B21-B026-2BC14D929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598C20-6471-469F-A52C-733F8CB16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36DF0C-38E8-4D94-AA3F-BD854104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8720C-5E09-4EB6-A30D-7CE8E556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1C2D9B-6E3F-48BB-8BAE-3257E758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38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732BB-9995-4572-B676-C09F75FE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7C4874-F59F-452B-94F5-AD20B7BA6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84820-5F77-43B7-9AE4-4B67DA50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CD535-005D-435B-9E97-A37F4EF0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62BD5-AE29-434A-AB3B-56FFDD3B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5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E6BF42-9BCB-4358-80ED-BBFA7D136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553AC1-87F5-4C08-A922-CF22AA936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811540-060D-435F-ABB8-6C0A56FC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31CE8B-DAEB-445C-B128-111D3C5B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E7C52B-FC8B-48CF-A9AD-7CDF5584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71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0E1A4-5492-4B04-9505-D334BA5A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99F74-3ADD-4F63-A6B1-876E8D916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7ED4D8-BE50-47D9-A29C-0B468858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EAEF5F-C1CA-4486-8668-677ED4A2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DDF7C7-DDA5-4CDD-970D-6215E21E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5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DED48-3E6E-42E4-9400-158DCE39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8A4538-4FB5-4450-BD7D-0611A0F76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23B76-010E-487D-BBBE-C83F159C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E066E2-5DA9-465C-BC82-7C12D8C1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29575A-A86F-4BC2-9A64-C35B973F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98877-16D9-4D8E-911B-B7BCE99C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021E4-4758-41FD-A449-F691205CD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D5274D-6E8C-4D39-9379-4DE7DC631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3278B8-FA30-405D-A514-644E42F9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0BDA33-D02C-4960-B31C-26A3D322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405439-113A-410F-B03A-67FA2AB4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90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2CEA7-007A-47B4-A66E-C2237876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B76F43-DA49-48BF-A3C7-1F7CE4C0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B67CBA-429C-47F7-BE2C-ACFEADC78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FDD8B1-99A4-4A15-8961-5CEF59F13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C76452-E793-41F7-9BA2-447447C28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4A9219-53A9-466D-BA50-FD56A7FC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7ED4CA-91FE-4C5F-BA14-CD839016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F8D878-2181-4C03-A1FE-7B0BD2F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3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562E0-DE58-4588-AC27-F93FACB1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1CABD78-5FE1-4F62-8C3D-A071B5D9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CAAB71-A0BF-47C2-95A3-6F9DC44F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D202D5-839F-4D17-B203-66E66A08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9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871CE5-280B-4ABF-BB38-32EF847E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FCBDA5-FB74-4943-A685-1C1D922B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0A4D0-3139-45F6-8F1A-6A9134B5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3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50FF5-4852-4704-94C5-885FED3D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419FE-7750-4579-B5CD-F0BA62644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D95C20-468E-4842-9B88-0836E07CC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D41DA5-ADE3-400E-9E28-B14DE87A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772E58-1A0A-4A8A-B56C-122878D7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AD4C75-507C-4C56-B401-F1E36944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17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9ACC2-15F5-49FD-AC45-A16D37BC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D089B0-C1E5-4A76-94AF-F10F5D6C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22C4E6-3E92-42E9-85AB-318E268B7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78D0D5-5C35-47CF-8DAF-600D23C0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6B9BC9-6267-4347-813D-39ACBC5E2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C0AEB4-E0A4-4E5A-BE62-9123CDF7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6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3C843F-6868-48E5-8138-0D7FF81A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71ECE-7B19-407B-8ADD-E2A462EE2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E4554-522F-4036-9993-809F95A96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C17B5-8E48-44B5-B260-320411F553F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40DED1-3C59-4875-A704-3EBBE5C8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9800CE-9B58-4B82-8ECF-8EF18167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70BC-3744-44A0-A252-00DAF7FCE8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96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AED29-80D4-4B56-BC12-15D2DB21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8AA559A-EF7F-448B-ACAF-D9507E48DBB1}"/>
              </a:ext>
            </a:extLst>
          </p:cNvPr>
          <p:cNvSpPr/>
          <p:nvPr/>
        </p:nvSpPr>
        <p:spPr>
          <a:xfrm>
            <a:off x="4571997" y="342900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6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1D0F3CB-F7AF-492B-885A-B5E3630594BD}"/>
              </a:ext>
            </a:extLst>
          </p:cNvPr>
          <p:cNvSpPr/>
          <p:nvPr/>
        </p:nvSpPr>
        <p:spPr>
          <a:xfrm>
            <a:off x="4572001" y="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6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3644A8D-CD83-46B5-A0C4-FD2D3F810287}"/>
              </a:ext>
            </a:extLst>
          </p:cNvPr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8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95C8980-67BA-434E-A103-89DD76B46A37}"/>
              </a:ext>
            </a:extLst>
          </p:cNvPr>
          <p:cNvSpPr/>
          <p:nvPr/>
        </p:nvSpPr>
        <p:spPr>
          <a:xfrm>
            <a:off x="-3" y="342900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6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35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67F084-C8E5-44B0-8953-0377CCEFE116}"/>
              </a:ext>
            </a:extLst>
          </p:cNvPr>
          <p:cNvSpPr txBox="1"/>
          <p:nvPr/>
        </p:nvSpPr>
        <p:spPr>
          <a:xfrm>
            <a:off x="1" y="1597586"/>
            <a:ext cx="9143999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监控场景下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基于深度学习的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人群密度估计</a:t>
            </a:r>
            <a:endParaRPr lang="en-US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500" dirty="0">
              <a:solidFill>
                <a:schemeClr val="tx1">
                  <a:lumMod val="75000"/>
                  <a:lumOff val="25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8EE30F40-6247-4AF4-BF40-ECBBA8701ACD}"/>
              </a:ext>
            </a:extLst>
          </p:cNvPr>
          <p:cNvSpPr/>
          <p:nvPr/>
        </p:nvSpPr>
        <p:spPr bwMode="auto">
          <a:xfrm rot="10800000">
            <a:off x="4092175" y="857251"/>
            <a:ext cx="959644" cy="464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43C7C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13A97E55-9B18-479F-8800-694B4D079912}"/>
              </a:ext>
            </a:extLst>
          </p:cNvPr>
          <p:cNvCxnSpPr/>
          <p:nvPr/>
        </p:nvCxnSpPr>
        <p:spPr>
          <a:xfrm>
            <a:off x="2915816" y="5085184"/>
            <a:ext cx="3443288" cy="0"/>
          </a:xfrm>
          <a:prstGeom prst="line">
            <a:avLst/>
          </a:prstGeom>
          <a:ln w="28575">
            <a:solidFill>
              <a:srgbClr val="F23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9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971600" y="281399"/>
            <a:ext cx="72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1" i="0" u="none" strike="noStrike" kern="1200" cap="none" spc="225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Experimentation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248F46-EF8D-4B35-B4FB-759EF6A7BDF3}"/>
              </a:ext>
            </a:extLst>
          </p:cNvPr>
          <p:cNvCxnSpPr>
            <a:cxnSpLocks/>
          </p:cNvCxnSpPr>
          <p:nvPr/>
        </p:nvCxnSpPr>
        <p:spPr>
          <a:xfrm>
            <a:off x="0" y="1268760"/>
            <a:ext cx="8676456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C71B0675-55B1-428C-B426-E08944B127A3}"/>
              </a:ext>
            </a:extLst>
          </p:cNvPr>
          <p:cNvSpPr/>
          <p:nvPr/>
        </p:nvSpPr>
        <p:spPr>
          <a:xfrm>
            <a:off x="874846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AFA2DC9B-B1FE-4E4D-8DC3-D7824C4DC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54" y="1733183"/>
            <a:ext cx="5853112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3">
            <a:extLst>
              <a:ext uri="{FF2B5EF4-FFF2-40B4-BE49-F238E27FC236}">
                <a16:creationId xmlns:a16="http://schemas.microsoft.com/office/drawing/2014/main" id="{39669F94-6EEA-4C02-B06A-76620E935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3272" y="3284984"/>
            <a:ext cx="1727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cs typeface="Arial" panose="020B0604020202020204" pitchFamily="34" charset="0"/>
              </a:rPr>
              <a:t>MAE: 521.9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800" dirty="0"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cs typeface="Arial" panose="020B0604020202020204" pitchFamily="34" charset="0"/>
              </a:rPr>
              <a:t>MSE: 669.5</a:t>
            </a:r>
            <a:endParaRPr lang="zh-CN" alt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004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Visualization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116862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43C7C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9A6345-89E8-4142-BC2B-41FC6FE60373}"/>
              </a:ext>
            </a:extLst>
          </p:cNvPr>
          <p:cNvSpPr/>
          <p:nvPr/>
        </p:nvSpPr>
        <p:spPr>
          <a:xfrm>
            <a:off x="863994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7">
            <a:extLst>
              <a:ext uri="{FF2B5EF4-FFF2-40B4-BE49-F238E27FC236}">
                <a16:creationId xmlns:a16="http://schemas.microsoft.com/office/drawing/2014/main" id="{9F5091AF-2833-4734-9DE8-AB991A17A588}"/>
              </a:ext>
            </a:extLst>
          </p:cNvPr>
          <p:cNvGrpSpPr>
            <a:grpSpLocks/>
          </p:cNvGrpSpPr>
          <p:nvPr/>
        </p:nvGrpSpPr>
        <p:grpSpPr bwMode="auto">
          <a:xfrm>
            <a:off x="673918" y="1721883"/>
            <a:ext cx="7786514" cy="4509398"/>
            <a:chOff x="683568" y="1268760"/>
            <a:chExt cx="8650250" cy="5243966"/>
          </a:xfrm>
        </p:grpSpPr>
        <p:pic>
          <p:nvPicPr>
            <p:cNvPr id="10" name="图片 2">
              <a:extLst>
                <a:ext uri="{FF2B5EF4-FFF2-40B4-BE49-F238E27FC236}">
                  <a16:creationId xmlns:a16="http://schemas.microsoft.com/office/drawing/2014/main" id="{D5FAB50E-F372-4744-A88B-22F47DE8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268760"/>
              <a:ext cx="2160240" cy="518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3">
              <a:extLst>
                <a:ext uri="{FF2B5EF4-FFF2-40B4-BE49-F238E27FC236}">
                  <a16:creationId xmlns:a16="http://schemas.microsoft.com/office/drawing/2014/main" id="{F9DD15FA-35A7-4F94-9D89-40EC520C0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268760"/>
              <a:ext cx="2160240" cy="518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4">
              <a:extLst>
                <a:ext uri="{FF2B5EF4-FFF2-40B4-BE49-F238E27FC236}">
                  <a16:creationId xmlns:a16="http://schemas.microsoft.com/office/drawing/2014/main" id="{1A28D7B5-188A-40B6-A060-0B286E79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302" y="1268760"/>
              <a:ext cx="2184986" cy="5243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图片 6">
              <a:extLst>
                <a:ext uri="{FF2B5EF4-FFF2-40B4-BE49-F238E27FC236}">
                  <a16:creationId xmlns:a16="http://schemas.microsoft.com/office/drawing/2014/main" id="{20239D5A-0745-40EC-A7E2-944734AE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832" y="1268760"/>
              <a:ext cx="2184986" cy="5243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192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Ablation Experiments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116862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43C7C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9A6345-89E8-4142-BC2B-41FC6FE60373}"/>
              </a:ext>
            </a:extLst>
          </p:cNvPr>
          <p:cNvSpPr/>
          <p:nvPr/>
        </p:nvSpPr>
        <p:spPr>
          <a:xfrm>
            <a:off x="863994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657D96B-16C4-4489-AA89-D11E5FEE6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98723"/>
              </p:ext>
            </p:extLst>
          </p:nvPr>
        </p:nvGraphicFramePr>
        <p:xfrm>
          <a:off x="1619672" y="2932794"/>
          <a:ext cx="6096000" cy="11128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283780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68155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590301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Shallow Network 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221539837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583.6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784.2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71699170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551.8 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699.5</a:t>
                      </a:r>
                      <a:endParaRPr lang="zh-CN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678952799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CC32A426-3166-463A-A34D-391A26FDCC6A}"/>
              </a:ext>
            </a:extLst>
          </p:cNvPr>
          <p:cNvSpPr txBox="1"/>
          <p:nvPr/>
        </p:nvSpPr>
        <p:spPr>
          <a:xfrm>
            <a:off x="1535324" y="23399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5-fold test result: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more experiments needed</a:t>
            </a:r>
            <a:endParaRPr lang="zh-CN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80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Deployment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116862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43C7C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9A6345-89E8-4142-BC2B-41FC6FE60373}"/>
              </a:ext>
            </a:extLst>
          </p:cNvPr>
          <p:cNvSpPr/>
          <p:nvPr/>
        </p:nvSpPr>
        <p:spPr>
          <a:xfrm>
            <a:off x="863994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2AD8EB98-5712-4EE8-95BA-92971A7D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447163"/>
            <a:ext cx="4468813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88440C3B-149C-4781-BCD3-F9D0A5E227CA}"/>
              </a:ext>
            </a:extLst>
          </p:cNvPr>
          <p:cNvSpPr/>
          <p:nvPr/>
        </p:nvSpPr>
        <p:spPr>
          <a:xfrm>
            <a:off x="1819523" y="4338000"/>
            <a:ext cx="1728788" cy="1727200"/>
          </a:xfrm>
          <a:prstGeom prst="ellipse">
            <a:avLst/>
          </a:prstGeom>
          <a:solidFill>
            <a:srgbClr val="BBE0E3">
              <a:alpha val="25098"/>
            </a:srgb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4" name="曲线连接符 7">
            <a:extLst>
              <a:ext uri="{FF2B5EF4-FFF2-40B4-BE49-F238E27FC236}">
                <a16:creationId xmlns:a16="http://schemas.microsoft.com/office/drawing/2014/main" id="{F9208867-D2F2-491A-86AD-71FE972AC4AC}"/>
              </a:ext>
            </a:extLst>
          </p:cNvPr>
          <p:cNvCxnSpPr>
            <a:stCxn id="12" idx="7"/>
          </p:cNvCxnSpPr>
          <p:nvPr/>
        </p:nvCxnSpPr>
        <p:spPr>
          <a:xfrm rot="5400000" flipH="1" flipV="1">
            <a:off x="3547516" y="2429032"/>
            <a:ext cx="1909763" cy="2413000"/>
          </a:xfrm>
          <a:prstGeom prst="curvedConnector2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8">
            <a:extLst>
              <a:ext uri="{FF2B5EF4-FFF2-40B4-BE49-F238E27FC236}">
                <a16:creationId xmlns:a16="http://schemas.microsoft.com/office/drawing/2014/main" id="{C8026839-55B2-4AD7-B0C4-FC39F207E604}"/>
              </a:ext>
            </a:extLst>
          </p:cNvPr>
          <p:cNvSpPr txBox="1">
            <a:spLocks/>
          </p:cNvSpPr>
          <p:nvPr/>
        </p:nvSpPr>
        <p:spPr>
          <a:xfrm>
            <a:off x="5744609" y="1447783"/>
            <a:ext cx="2881380" cy="35375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ctr">
              <a:defRPr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TCV vs UDP</a:t>
            </a:r>
          </a:p>
          <a:p>
            <a:pPr marL="0" indent="0" fontAlgn="ctr">
              <a:buNone/>
              <a:defRPr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defRPr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Buffer Issue</a:t>
            </a:r>
          </a:p>
          <a:p>
            <a:pPr fontAlgn="ctr">
              <a:defRPr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defRPr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fps</a:t>
            </a:r>
          </a:p>
          <a:p>
            <a:pPr fontAlgn="ctr">
              <a:defRPr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defRPr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Network packet loss</a:t>
            </a:r>
          </a:p>
          <a:p>
            <a:pPr fontAlgn="ctr">
              <a:defRPr/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ctr">
              <a:defRPr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1064976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1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Video Demo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116862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43C7C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9A6345-89E8-4142-BC2B-41FC6FE60373}"/>
              </a:ext>
            </a:extLst>
          </p:cNvPr>
          <p:cNvSpPr/>
          <p:nvPr/>
        </p:nvSpPr>
        <p:spPr>
          <a:xfrm>
            <a:off x="863994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" name="demo">
            <a:hlinkClick r:id="" action="ppaction://media"/>
            <a:extLst>
              <a:ext uri="{FF2B5EF4-FFF2-40B4-BE49-F238E27FC236}">
                <a16:creationId xmlns:a16="http://schemas.microsoft.com/office/drawing/2014/main" id="{D95A483D-B2DC-4B35-874C-9100D253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41" y="1779405"/>
            <a:ext cx="7669118" cy="431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741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Problems Encountered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800430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43C7C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A2C513-312D-4717-B809-B39E5327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67" y="1844824"/>
            <a:ext cx="7580265" cy="42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19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971600" y="281399"/>
            <a:ext cx="72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Problems Encountered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248F46-EF8D-4B35-B4FB-759EF6A7BDF3}"/>
              </a:ext>
            </a:extLst>
          </p:cNvPr>
          <p:cNvCxnSpPr>
            <a:cxnSpLocks/>
          </p:cNvCxnSpPr>
          <p:nvPr/>
        </p:nvCxnSpPr>
        <p:spPr>
          <a:xfrm>
            <a:off x="0" y="1268760"/>
            <a:ext cx="8676456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C71B0675-55B1-428C-B426-E08944B127A3}"/>
              </a:ext>
            </a:extLst>
          </p:cNvPr>
          <p:cNvSpPr/>
          <p:nvPr/>
        </p:nvSpPr>
        <p:spPr>
          <a:xfrm>
            <a:off x="874846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A6CBE1-751C-4D27-BF60-B60C6C2F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78" y="2492896"/>
            <a:ext cx="4032439" cy="3024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E241C4-0898-447E-B287-7FA640E848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607624"/>
            <a:ext cx="4408810" cy="26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2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971600" y="281399"/>
            <a:ext cx="72008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Problems Solved!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248F46-EF8D-4B35-B4FB-759EF6A7BDF3}"/>
              </a:ext>
            </a:extLst>
          </p:cNvPr>
          <p:cNvCxnSpPr>
            <a:cxnSpLocks/>
          </p:cNvCxnSpPr>
          <p:nvPr/>
        </p:nvCxnSpPr>
        <p:spPr>
          <a:xfrm>
            <a:off x="0" y="1268760"/>
            <a:ext cx="8676456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C71B0675-55B1-428C-B426-E08944B127A3}"/>
              </a:ext>
            </a:extLst>
          </p:cNvPr>
          <p:cNvSpPr/>
          <p:nvPr/>
        </p:nvSpPr>
        <p:spPr>
          <a:xfrm>
            <a:off x="874846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AA8C83-2823-4C7D-9905-6FE1AF06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" y="1371613"/>
            <a:ext cx="4367807" cy="3275855"/>
          </a:xfrm>
          <a:prstGeom prst="rect">
            <a:avLst/>
          </a:prstGeom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FE4F2EEC-489F-4CF4-BF75-1F03BDB21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26" y="2803251"/>
            <a:ext cx="5351338" cy="401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8593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AED29-80D4-4B56-BC12-15D2DB21E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8AA559A-EF7F-448B-ACAF-D9507E48DBB1}"/>
              </a:ext>
            </a:extLst>
          </p:cNvPr>
          <p:cNvSpPr/>
          <p:nvPr/>
        </p:nvSpPr>
        <p:spPr>
          <a:xfrm>
            <a:off x="4571997" y="342900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2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1D0F3CB-F7AF-492B-885A-B5E3630594BD}"/>
              </a:ext>
            </a:extLst>
          </p:cNvPr>
          <p:cNvSpPr/>
          <p:nvPr/>
        </p:nvSpPr>
        <p:spPr>
          <a:xfrm>
            <a:off x="4572001" y="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2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3644A8D-CD83-46B5-A0C4-FD2D3F810287}"/>
              </a:ext>
            </a:extLst>
          </p:cNvPr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2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95C8980-67BA-434E-A103-89DD76B46A37}"/>
              </a:ext>
            </a:extLst>
          </p:cNvPr>
          <p:cNvSpPr/>
          <p:nvPr/>
        </p:nvSpPr>
        <p:spPr>
          <a:xfrm>
            <a:off x="-3" y="3429000"/>
            <a:ext cx="4572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3000"/>
                </a:schemeClr>
              </a:gs>
              <a:gs pos="82000">
                <a:srgbClr val="FFFFFF"/>
              </a:gs>
              <a:gs pos="100000">
                <a:schemeClr val="bg1">
                  <a:alpha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67F084-C8E5-44B0-8953-0377CCEFE116}"/>
              </a:ext>
            </a:extLst>
          </p:cNvPr>
          <p:cNvSpPr txBox="1"/>
          <p:nvPr/>
        </p:nvSpPr>
        <p:spPr>
          <a:xfrm>
            <a:off x="-6" y="2570397"/>
            <a:ext cx="914399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j-lt"/>
                <a:cs typeface="+mn-cs"/>
              </a:rPr>
              <a:t>THANK YOU</a:t>
            </a:r>
            <a:endParaRPr kumimoji="0" lang="en-US" altLang="en-US" sz="540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j-lt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j-lt"/>
              <a:ea typeface="Adobe 宋体 Std L" panose="02020300000000000000" pitchFamily="18" charset="-122"/>
              <a:cs typeface="+mn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8EE30F40-6247-4AF4-BF40-ECBBA8701ACD}"/>
              </a:ext>
            </a:extLst>
          </p:cNvPr>
          <p:cNvSpPr/>
          <p:nvPr/>
        </p:nvSpPr>
        <p:spPr bwMode="auto">
          <a:xfrm>
            <a:off x="4092171" y="4437113"/>
            <a:ext cx="959644" cy="46432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43C7CB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E34F4F2-69E7-4A45-94B6-212D9C1965CC}"/>
              </a:ext>
            </a:extLst>
          </p:cNvPr>
          <p:cNvCxnSpPr>
            <a:cxnSpLocks/>
          </p:cNvCxnSpPr>
          <p:nvPr/>
        </p:nvCxnSpPr>
        <p:spPr>
          <a:xfrm>
            <a:off x="2483761" y="3933056"/>
            <a:ext cx="4176464" cy="0"/>
          </a:xfrm>
          <a:prstGeom prst="line">
            <a:avLst/>
          </a:prstGeom>
          <a:ln w="28575"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5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>
            <a:extLst>
              <a:ext uri="{FF2B5EF4-FFF2-40B4-BE49-F238E27FC236}">
                <a16:creationId xmlns:a16="http://schemas.microsoft.com/office/drawing/2014/main" id="{93434D91-A65E-40C9-8F73-795370A53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0" y="1487091"/>
            <a:ext cx="3798887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8">
            <a:extLst>
              <a:ext uri="{FF2B5EF4-FFF2-40B4-BE49-F238E27FC236}">
                <a16:creationId xmlns:a16="http://schemas.microsoft.com/office/drawing/2014/main" id="{0B52A896-AEEE-4B17-A83B-1EEE6E04B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32" y="4004866"/>
            <a:ext cx="3794125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9">
            <a:extLst>
              <a:ext uri="{FF2B5EF4-FFF2-40B4-BE49-F238E27FC236}">
                <a16:creationId xmlns:a16="http://schemas.microsoft.com/office/drawing/2014/main" id="{B435368D-34EB-4C7B-B41C-4585FE9F4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307" y="1472803"/>
            <a:ext cx="2109788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11">
            <a:extLst>
              <a:ext uri="{FF2B5EF4-FFF2-40B4-BE49-F238E27FC236}">
                <a16:creationId xmlns:a16="http://schemas.microsoft.com/office/drawing/2014/main" id="{69AA1C05-DD1C-4438-9029-A90AEE2AF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57" y="1487091"/>
            <a:ext cx="21240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12">
            <a:extLst>
              <a:ext uri="{FF2B5EF4-FFF2-40B4-BE49-F238E27FC236}">
                <a16:creationId xmlns:a16="http://schemas.microsoft.com/office/drawing/2014/main" id="{DD491185-FA2B-435F-9A22-316868CC2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068241"/>
            <a:ext cx="20955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13">
            <a:extLst>
              <a:ext uri="{FF2B5EF4-FFF2-40B4-BE49-F238E27FC236}">
                <a16:creationId xmlns:a16="http://schemas.microsoft.com/office/drawing/2014/main" id="{8F6EA574-FB64-45E7-90F3-352F658067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581128"/>
            <a:ext cx="20955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388620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Introduction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800430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43C7C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909712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539552" y="289711"/>
            <a:ext cx="79208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Dataset &amp; Ground Truth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0D48D8-9077-4D6E-9EC9-F0DD38CC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34" y="1484784"/>
            <a:ext cx="6955332" cy="5156540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248F46-EF8D-4B35-B4FB-759EF6A7BDF3}"/>
              </a:ext>
            </a:extLst>
          </p:cNvPr>
          <p:cNvCxnSpPr>
            <a:cxnSpLocks/>
          </p:cNvCxnSpPr>
          <p:nvPr/>
        </p:nvCxnSpPr>
        <p:spPr>
          <a:xfrm>
            <a:off x="0" y="1268760"/>
            <a:ext cx="9144000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585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873932" y="253827"/>
            <a:ext cx="756084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Generate Ground Truth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0" y="1268760"/>
            <a:ext cx="7596336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E358B14-4C8D-4322-A54A-61D65E44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8229600" cy="31995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1CD2B5-16DC-4EEB-A48E-64B689AAD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912194"/>
            <a:ext cx="1655314" cy="14889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7DC3507-BD76-4801-88C2-935A79586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28" y="4849851"/>
            <a:ext cx="1995206" cy="161363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5A61745-2C81-46DE-B58E-3A1F1782A50B}"/>
              </a:ext>
            </a:extLst>
          </p:cNvPr>
          <p:cNvSpPr/>
          <p:nvPr/>
        </p:nvSpPr>
        <p:spPr>
          <a:xfrm>
            <a:off x="7678996" y="1140492"/>
            <a:ext cx="133364" cy="1386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836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791580" y="217309"/>
            <a:ext cx="756084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 Argumentation</a:t>
            </a:r>
            <a:endParaRPr kumimoji="0" lang="zh-CN" alt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0" y="1268760"/>
            <a:ext cx="8873279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5A61745-2C81-46DE-B58E-3A1F1782A50B}"/>
              </a:ext>
            </a:extLst>
          </p:cNvPr>
          <p:cNvSpPr/>
          <p:nvPr/>
        </p:nvSpPr>
        <p:spPr>
          <a:xfrm>
            <a:off x="8945287" y="113219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634F0A-3FB2-4FBC-BDC3-01988DE00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9" y="1498945"/>
            <a:ext cx="4896544" cy="32516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A8DA42-DC56-442B-9094-4945AB929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3" y="1494239"/>
            <a:ext cx="1648594" cy="16485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635A95-F33D-4AFC-B1AD-8BB3B49FA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4" y="5099345"/>
            <a:ext cx="1564975" cy="1564975"/>
          </a:xfrm>
          <a:prstGeom prst="rect">
            <a:avLst/>
          </a:prstGeom>
          <a:ln w="28575">
            <a:solidFill>
              <a:srgbClr val="FF9933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79A9B05-3020-4C2B-816A-4BBE25135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099344"/>
            <a:ext cx="1564975" cy="1564975"/>
          </a:xfrm>
          <a:prstGeom prst="rect">
            <a:avLst/>
          </a:prstGeom>
          <a:ln w="28575">
            <a:solidFill>
              <a:srgbClr val="FF9933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39A284-E833-4134-9216-EF41198C4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3" y="3266785"/>
            <a:ext cx="1616536" cy="16165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1C5349-2DB0-448A-BE11-37C97F040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099345"/>
            <a:ext cx="1564975" cy="1564975"/>
          </a:xfrm>
          <a:prstGeom prst="rect">
            <a:avLst/>
          </a:prstGeom>
          <a:ln w="28575">
            <a:solidFill>
              <a:srgbClr val="FF9933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68657F1-796F-4984-9E5D-FB2BA99C8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3" y="5074293"/>
            <a:ext cx="1616537" cy="161653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49A8F12-D522-471A-8401-7AA256493903}"/>
              </a:ext>
            </a:extLst>
          </p:cNvPr>
          <p:cNvSpPr txBox="1"/>
          <p:nvPr/>
        </p:nvSpPr>
        <p:spPr>
          <a:xfrm>
            <a:off x="7367915" y="2025126"/>
            <a:ext cx="1969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Crop &amp; Flip</a:t>
            </a:r>
          </a:p>
          <a:p>
            <a:endParaRPr lang="en-US" altLang="zh-CN" dirty="0"/>
          </a:p>
          <a:p>
            <a:r>
              <a:rPr lang="en-US" altLang="zh-CN" dirty="0"/>
              <a:t>Sample</a:t>
            </a:r>
          </a:p>
          <a:p>
            <a:endParaRPr lang="en-US" altLang="zh-CN" dirty="0"/>
          </a:p>
          <a:p>
            <a:r>
              <a:rPr lang="en-US" altLang="zh-CN" dirty="0"/>
              <a:t>Pos vs Neg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7998B9A-DF99-437B-9431-D9B5762283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18" y="4241806"/>
            <a:ext cx="1616537" cy="16165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8090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">
            <a:extLst>
              <a:ext uri="{FF2B5EF4-FFF2-40B4-BE49-F238E27FC236}">
                <a16:creationId xmlns:a16="http://schemas.microsoft.com/office/drawing/2014/main" id="{C83EC0E8-01FA-44D0-9775-AF721395D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8" y="857250"/>
            <a:ext cx="9144000" cy="30008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100000"/>
                  <a:alpha val="49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 Argumentation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800430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43C7C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C8F3FA0-9B6F-4575-A935-A18ABB5E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32026"/>
            <a:ext cx="3538736" cy="469388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03B46BB-1C01-46C3-83F3-7E00E7980956}"/>
              </a:ext>
            </a:extLst>
          </p:cNvPr>
          <p:cNvSpPr txBox="1"/>
          <p:nvPr/>
        </p:nvSpPr>
        <p:spPr>
          <a:xfrm flipH="1">
            <a:off x="5004048" y="3425625"/>
            <a:ext cx="3770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multi-scale pyramidal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9863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802838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Network Architecture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116862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43C7C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743489-FC9A-4637-944D-3EA8D023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20888"/>
            <a:ext cx="8928992" cy="2744084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209A6345-89E8-4142-BC2B-41FC6FE60373}"/>
              </a:ext>
            </a:extLst>
          </p:cNvPr>
          <p:cNvSpPr/>
          <p:nvPr/>
        </p:nvSpPr>
        <p:spPr>
          <a:xfrm>
            <a:off x="863994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66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Training</a:t>
            </a:r>
            <a:endParaRPr lang="zh-CN" altLang="en-US" sz="4500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116862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43C7C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9A6345-89E8-4142-BC2B-41FC6FE60373}"/>
              </a:ext>
            </a:extLst>
          </p:cNvPr>
          <p:cNvSpPr/>
          <p:nvPr/>
        </p:nvSpPr>
        <p:spPr>
          <a:xfrm>
            <a:off x="8639944" y="1144762"/>
            <a:ext cx="144016" cy="1365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EB3D21-CE12-43F5-BB71-06B12257E5F1}"/>
              </a:ext>
            </a:extLst>
          </p:cNvPr>
          <p:cNvSpPr txBox="1"/>
          <p:nvPr/>
        </p:nvSpPr>
        <p:spPr>
          <a:xfrm>
            <a:off x="683568" y="1612160"/>
            <a:ext cx="29260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GPU 1080Ti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batch size = 10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140000+ iteration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(about 47 epoch)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type: SGD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lr_policy</a:t>
            </a:r>
            <a:r>
              <a:rPr lang="en-US" altLang="zh-CN" dirty="0">
                <a:latin typeface="Consolas" panose="020B0609020204030204" pitchFamily="49" charset="0"/>
              </a:rPr>
              <a:t>: “step”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gamma: 0.1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stepsize</a:t>
            </a:r>
            <a:r>
              <a:rPr lang="en-US" altLang="zh-CN" dirty="0">
                <a:latin typeface="Consolas" panose="020B0609020204030204" pitchFamily="49" charset="0"/>
              </a:rPr>
              <a:t>: 100000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weight_decay</a:t>
            </a:r>
            <a:r>
              <a:rPr lang="en-US" altLang="zh-CN" dirty="0">
                <a:latin typeface="Consolas" panose="020B0609020204030204" pitchFamily="49" charset="0"/>
              </a:rPr>
              <a:t>: 0.0005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686507F-3A02-4BB6-BC11-80D241FB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69" y="1656442"/>
            <a:ext cx="4898983" cy="471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3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1" grpId="0" animBg="1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89277815-AFC8-4689-9368-662C3A42AF28}"/>
              </a:ext>
            </a:extLst>
          </p:cNvPr>
          <p:cNvSpPr txBox="1"/>
          <p:nvPr/>
        </p:nvSpPr>
        <p:spPr>
          <a:xfrm>
            <a:off x="611560" y="260453"/>
            <a:ext cx="626469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b="1" spc="225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Experimentation</a:t>
            </a:r>
            <a:r>
              <a:rPr lang="zh-CN" altLang="en-US" sz="4500" dirty="0">
                <a:solidFill>
                  <a:prstClr val="black">
                    <a:lumMod val="65000"/>
                    <a:lumOff val="35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en-US" altLang="zh-CN" sz="4500" b="1" spc="225" dirty="0">
              <a:solidFill>
                <a:prstClr val="black">
                  <a:lumMod val="65000"/>
                  <a:lumOff val="35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9DF995B-4919-431B-B013-AA98FCD0D3EB}"/>
              </a:ext>
            </a:extLst>
          </p:cNvPr>
          <p:cNvCxnSpPr>
            <a:cxnSpLocks/>
          </p:cNvCxnSpPr>
          <p:nvPr/>
        </p:nvCxnSpPr>
        <p:spPr>
          <a:xfrm>
            <a:off x="343570" y="1268760"/>
            <a:ext cx="8800430" cy="0"/>
          </a:xfrm>
          <a:prstGeom prst="line">
            <a:avLst/>
          </a:prstGeom>
          <a:ln>
            <a:solidFill>
              <a:srgbClr val="F23D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4C6DF5B-2453-4B89-96BF-1D41E3677B61}"/>
              </a:ext>
            </a:extLst>
          </p:cNvPr>
          <p:cNvSpPr/>
          <p:nvPr/>
        </p:nvSpPr>
        <p:spPr bwMode="auto">
          <a:xfrm rot="5400000">
            <a:off x="-245833" y="256300"/>
            <a:ext cx="959644" cy="467979"/>
          </a:xfrm>
          <a:prstGeom prst="triangle">
            <a:avLst/>
          </a:prstGeom>
          <a:solidFill>
            <a:srgbClr val="F2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rgbClr val="43C7CB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260EA96-8AB4-4DC7-BC90-F158A7B8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926" y="1567409"/>
            <a:ext cx="4852147" cy="49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32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118</Words>
  <Application>Microsoft Office PowerPoint</Application>
  <PresentationFormat>全屏显示(4:3)</PresentationFormat>
  <Paragraphs>65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Adobe 宋体 Std L</vt:lpstr>
      <vt:lpstr>Arial Unicode MS</vt:lpstr>
      <vt:lpstr>等线</vt:lpstr>
      <vt:lpstr>等线</vt:lpstr>
      <vt:lpstr>等线 Light</vt:lpstr>
      <vt:lpstr>宋体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gh</dc:creator>
  <cp:lastModifiedBy>杨 笑波</cp:lastModifiedBy>
  <cp:revision>63</cp:revision>
  <dcterms:created xsi:type="dcterms:W3CDTF">2009-10-13T03:30:32Z</dcterms:created>
  <dcterms:modified xsi:type="dcterms:W3CDTF">2019-07-05T20:08:19Z</dcterms:modified>
</cp:coreProperties>
</file>